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fr-L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E4D57-E0F0-C344-B7BD-B741B3951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0BAE5F-694D-B441-A0D3-C5CFB16DB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L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94EE9E-17CF-D546-8C51-3FEA4C9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7FF7A-4C27-CC42-BD21-45D6A92C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35D492-484E-824C-B7E8-11B3B7DE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173040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F078F-51B1-C441-B975-2046995E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0F192A-9A12-4F4D-8A92-877728B47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A079CE-BC22-1142-84A4-811471E0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5C469-623F-4648-B40C-62245D1E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A491FD-DD66-8449-87F7-CFA037B5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16958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094882-BF2E-264B-8F0A-101C36475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333549-3ACF-DF4F-947D-7B8DF8BF1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E1717D-1F05-4444-84A9-34E967CE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0ED813-E359-1448-A49D-CED2FDC0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5E619-0810-6F40-8E6E-D6B868A8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71908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D8D60-638A-3942-876C-BA037F4C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2B685E-2485-D34F-BE1E-AC6B52CE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68D11-D58D-D24C-B31F-33D534EC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EB10D-8E39-4F47-B7EC-AAACB70A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F8F7E-0493-A549-931B-08F4DE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255744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B2A65-FB9E-B444-97C0-4E5F33BF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7D25EB-186B-6649-A96A-F994BFF97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5357B8-A1B4-D04B-BD5B-31A97578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69356-D507-B54C-935D-A15291BD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54A1D-393F-6A4D-8E1C-71F5AD6A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277708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667A1-D2B9-7348-AF58-B99A1735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48D1D-03DB-DE49-BCC5-B6D36C8D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BD315C-9FB1-5041-A3A2-46F6E3EFA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63F041-7D73-E444-A282-F91FDFF2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772EA9-DA44-8D4E-B4F5-EA40DCA2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374F7-6FAD-724D-9590-62940E7D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287402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B8CB3-D170-B14B-B202-812D976E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18F59F-70E3-DC49-8108-E8E7DCB12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B3A2AE-D0F0-7D43-9CE4-FF6CA1C3E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D8EC03-CC0A-B74B-B582-C260B4A8D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5E700A-E0D8-FB46-87A4-F7B91487D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CF73E6-75AE-3448-85E4-1C8DA19A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4477B5-2A4C-6F42-A9C5-1C6424BE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7EE9CF-B6C7-FB46-B746-FCDAF179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34471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8F654-8842-104C-8F19-16DA2FFD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2E5B46-D938-5E45-9A45-4F3E7B42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6AAB35-698D-2945-A095-E2F4C793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246EBD-1CBB-5F4E-9BD5-89BFCD92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2051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1DC717-FB5B-4341-B666-D54D16D1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B9227F-6781-AC40-A5A6-310F371E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BDA097-06F5-6A43-969A-4B627614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25683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CF243-13C7-7248-93AE-77BE30DF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767AF-42D7-3441-BF6A-3373DCA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40A479-F87B-834B-A916-190B6D4A4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887BC-880F-4D4D-B6E2-5DD5402B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D98E2-8D7A-0442-BC7F-94C0EF32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37AA7B-1658-D84C-805B-590A8810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33475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94D41-8624-4240-B413-E717A360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A1ABE3-4B55-834E-BE59-F909A4894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DBA339-4344-AB4F-B4DF-B36C736F1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DBADC1-996A-9D44-8EC9-236E7811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2F0308-C2F3-384E-A065-7929AE3D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2F6308-40CE-BE40-AAE7-8A6700F0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384731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DE07C4-79EE-AE46-B3B3-29AC6281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L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95562A-5571-FC46-99E9-CFDA72DE2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L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9E23A5-B7DF-374C-BD7D-EA79DD9D9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ABAD-20D0-614C-A78C-70C84A662443}" type="datetimeFigureOut">
              <a:rPr lang="fr-LB" smtClean="0"/>
              <a:t>08/08/2021</a:t>
            </a:fld>
            <a:endParaRPr lang="fr-L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DA8AC-100E-F04B-A102-D0BEF1B72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39B34-D766-EE4B-B7F2-DB981C94D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82EB-04BA-034B-8F6B-01DC1D193334}" type="slidenum">
              <a:rPr lang="fr-LB" smtClean="0"/>
              <a:t>‹N°›</a:t>
            </a:fld>
            <a:endParaRPr lang="fr-LB"/>
          </a:p>
        </p:txBody>
      </p:sp>
    </p:spTree>
    <p:extLst>
      <p:ext uri="{BB962C8B-B14F-4D97-AF65-F5344CB8AC3E}">
        <p14:creationId xmlns:p14="http://schemas.microsoft.com/office/powerpoint/2010/main" val="133858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5F3D7AB-78F5-094C-B2BD-94FA3327A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579" y="2524231"/>
            <a:ext cx="5494421" cy="5484454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Berlin Sans FB" panose="020E0602020502020306" pitchFamily="34" charset="77"/>
              </a:rPr>
              <a:t>La sainteté de Saint Dominique </a:t>
            </a:r>
            <a:endParaRPr lang="fr-LB" sz="4800" dirty="0">
              <a:latin typeface="Berlin Sans FB" panose="020E0602020502020306" pitchFamily="34" charset="77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E03E210-2D28-4E4A-A910-8BC3286C9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32" y="334211"/>
            <a:ext cx="5013157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DA6B1-8C02-764A-A099-26483E1B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77" y="601578"/>
            <a:ext cx="7416800" cy="60826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Ce n’est pas tous les jours qu’on rencontre des frères pareils.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Il était aussi parmi ses frères celui qui est solidaire et humble, celui qui les sert sans chercher la première place , celui qui leur prêche et qui les exhorte sans cesse à la charité.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Il convoquait ses frères, leur commentait la Parole de Dieu et s’entretenait individuellement avec chacun d’eux.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En cela , on voit que saint Dominique est un infatigable gardien de l'unité : il met toute sa personne au service de la communauté et de chacun de ses frères malgré la fatigue…</a:t>
            </a: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B705C97-2390-0341-A5DE-1CE2E1EF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23" y="840958"/>
            <a:ext cx="33655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70C37D-F792-AD40-AE12-23B9DFF4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13" y="534737"/>
            <a:ext cx="10835774" cy="8037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u="sng" dirty="0">
                <a:latin typeface="Berlin Sans FB" panose="020E0602020502020306" pitchFamily="34" charset="77"/>
              </a:rPr>
              <a:t>5- Prédication de Dominique :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La prédication est l'aspect le plus remarquable de la sainteté de Saint Dominique.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Une prédication par la Parole et par l'exemple!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Nous ne connaissons pas exactement le contenu de ses prises de parole en public. On ne sait pas ce qu’il a dit parce qu’il n’y a pas de traces écrites de sermons . Par contre , on sait que sa prédication était efficace !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Il s’est disputé avec de nombreux cathares , il en a converti beaucoup. Il a opéré des miracles, il est devenu saint ….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Sa prédication était efficace : elle a porté des fruits . </a:t>
            </a:r>
          </a:p>
          <a:p>
            <a:pPr marL="0" indent="0">
              <a:buNone/>
            </a:pPr>
            <a:endParaRPr lang="fr-FR" sz="3000" dirty="0"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82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7342EA-7606-D14C-A654-88A754B3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36" y="584867"/>
            <a:ext cx="7235657" cy="608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Cette efficacité et cette grâce, saint Dominique les </a:t>
            </a:r>
            <a:r>
              <a:rPr lang="fr-FR" sz="3000">
                <a:latin typeface="Berlin Sans FB" panose="020E0602020502020306" pitchFamily="34" charset="77"/>
              </a:rPr>
              <a:t>a reçues </a:t>
            </a:r>
            <a:r>
              <a:rPr lang="fr-FR" sz="3000" dirty="0">
                <a:latin typeface="Berlin Sans FB" panose="020E0602020502020306" pitchFamily="34" charset="77"/>
              </a:rPr>
              <a:t>parce qu’il a d'abord été personnellement touché par la Parole qu’il annonçait.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Il savait donc par expérience que la Parole de Dieu pouvait changer la vie de quelqu’un .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Pour  lui  , prêcher la Parole de Dieu signifie avant tout d’en vivre et il avait une vive conscience de cette exigence. </a:t>
            </a:r>
          </a:p>
          <a:p>
            <a:pPr marL="0" indent="0">
              <a:buNone/>
            </a:pPr>
            <a:endParaRPr lang="fr-LB" sz="3000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C5E1B6C-C3BC-EA49-998E-7C2EC536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4" y="584867"/>
            <a:ext cx="4069615" cy="52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DCC7F-1A6B-7441-BF36-25D321E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74" y="651711"/>
            <a:ext cx="7319210" cy="552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Finalement, l'exemple de vie de Saint Dominique comme ses paroles , sont là pour nous renvoyer sans cesse à notre vocation profonde : </a:t>
            </a:r>
          </a:p>
          <a:p>
            <a:pPr marL="0" indent="0">
              <a:buNone/>
            </a:pPr>
            <a:r>
              <a:rPr lang="fr-FR" sz="3000" dirty="0">
                <a:latin typeface="Berlin Sans FB" panose="020E0602020502020306" pitchFamily="34" charset="77"/>
              </a:rPr>
              <a:t>Cheminer avec Dieu en prêchant ce que nous vivons et en vivant ce que nous prêchons !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CF3D42B6-6F4A-934A-A21D-EF6C4C403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44" y="651711"/>
            <a:ext cx="38989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5062B26E-7991-214E-82E4-C12B15D25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79" y="484605"/>
            <a:ext cx="3893553" cy="5263816"/>
          </a:xfr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1D27154-DE30-B74A-99D5-8AB0217ECF68}"/>
              </a:ext>
            </a:extLst>
          </p:cNvPr>
          <p:cNvSpPr>
            <a:spLocks noGrp="1"/>
          </p:cNvSpPr>
          <p:nvPr/>
        </p:nvSpPr>
        <p:spPr>
          <a:xfrm>
            <a:off x="544763" y="601580"/>
            <a:ext cx="6380748" cy="591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>
                <a:latin typeface="Berlin Sans FB" panose="020E0602020502020306" pitchFamily="34" charset="77"/>
              </a:rPr>
              <a:t>Bonne fête saint Dominique ! </a:t>
            </a:r>
          </a:p>
          <a:p>
            <a:pPr marL="0" indent="0" algn="just">
              <a:buNone/>
            </a:pPr>
            <a:r>
              <a:rPr lang="fr-FR" dirty="0">
                <a:latin typeface="Berlin Sans FB" panose="020E0602020502020306" pitchFamily="34" charset="77"/>
              </a:rPr>
              <a:t>«  Donne-moi, Seigneur , une charité véritable et efficace pour cultiver et procurer le salut des hommes ; car je ne serai vraiment membre du Christ que le jour où je pourrai me donner tout entier, avec toutes mes forces , à gagner des âme, comme le Seigneur Jésus , Sauveur de tous les hommes , se consacra tout entier à notre salut . </a:t>
            </a:r>
          </a:p>
          <a:p>
            <a:pPr marL="0" indent="0" algn="just">
              <a:buNone/>
            </a:pPr>
            <a:r>
              <a:rPr lang="fr-FR" dirty="0">
                <a:latin typeface="Berlin Sans FB" panose="020E0602020502020306" pitchFamily="34" charset="77"/>
              </a:rPr>
              <a:t>Amen . »</a:t>
            </a:r>
          </a:p>
          <a:p>
            <a:pPr marL="0" indent="0" algn="just">
              <a:buNone/>
            </a:pPr>
            <a:r>
              <a:rPr lang="fr-FR" dirty="0">
                <a:latin typeface="Berlin Sans FB" panose="020E0602020502020306" pitchFamily="34" charset="77"/>
              </a:rPr>
              <a:t>Prière de Saint Dominique de Guzman .</a:t>
            </a:r>
          </a:p>
        </p:txBody>
      </p:sp>
    </p:spTree>
    <p:extLst>
      <p:ext uri="{BB962C8B-B14F-4D97-AF65-F5344CB8AC3E}">
        <p14:creationId xmlns:p14="http://schemas.microsoft.com/office/powerpoint/2010/main" val="420270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EAA8A-227E-414E-B209-AA80FD56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70" y="370973"/>
            <a:ext cx="6533349" cy="6116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Cette année , nous ne fêtons pas seulement Saint Dominique le 8 Août mais bien toute l'année : c’est le 8</a:t>
            </a:r>
            <a:r>
              <a:rPr lang="fr-FR" sz="3000" baseline="30000" dirty="0">
                <a:latin typeface="Berlin Sans FB" panose="020E0602020502020306" pitchFamily="34" charset="77"/>
              </a:rPr>
              <a:t>ème</a:t>
            </a:r>
            <a:r>
              <a:rPr lang="fr-FR" sz="3000" dirty="0">
                <a:latin typeface="Berlin Sans FB" panose="020E0602020502020306" pitchFamily="34" charset="77"/>
              </a:rPr>
              <a:t> centenaire de sa mort en 1221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C’est donc une année jubilaire pour toute la famille dominicaine.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Élaborer la sainteté de Saint Dominique,  nous permet d’actualiser sa figure pour que chacun et chacune d’entre nous puissent s’identifier à frère Dominique sur un aspect ou l’autre de sa propre quête de sainteté dans sa vie chrétienne. </a:t>
            </a:r>
          </a:p>
          <a:p>
            <a:pPr marL="0" indent="0" algn="just">
              <a:buNone/>
            </a:pP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endParaRPr lang="fr-LB" sz="3000" dirty="0">
              <a:latin typeface="Berlin Sans FB" panose="020E0602020502020306" pitchFamily="34" charset="77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5A5AFE0-AB69-854B-BFB8-DD3DF5DA0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21" y="538079"/>
            <a:ext cx="3901440" cy="57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6C30D-AA94-F346-A0E3-4B01C595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4" y="534738"/>
            <a:ext cx="11201262" cy="6099342"/>
          </a:xfrm>
        </p:spPr>
        <p:txBody>
          <a:bodyPr>
            <a:noAutofit/>
          </a:bodyPr>
          <a:lstStyle/>
          <a:p>
            <a:r>
              <a:rPr lang="fr-FR" sz="3100" u="sng" dirty="0">
                <a:latin typeface="Berlin Sans FB" panose="020E0602020502020306" pitchFamily="34" charset="77"/>
              </a:rPr>
              <a:t>1-Attitude de Saint Dominique face aux changements de son époque :</a:t>
            </a:r>
            <a:br>
              <a:rPr lang="fr-FR" sz="3100" u="sng" dirty="0">
                <a:latin typeface="Berlin Sans FB" panose="020E0602020502020306" pitchFamily="34" charset="77"/>
              </a:rPr>
            </a:br>
            <a:br>
              <a:rPr lang="fr-FR" sz="3100" u="sng" dirty="0">
                <a:latin typeface="Berlin Sans FB" panose="020E0602020502020306" pitchFamily="34" charset="77"/>
              </a:rPr>
            </a:br>
            <a:r>
              <a:rPr lang="fr-FR" sz="3100" dirty="0">
                <a:latin typeface="Berlin Sans FB" panose="020E0602020502020306" pitchFamily="34" charset="77"/>
              </a:rPr>
              <a:t>Le premier aspect de sa sainteté c’est tout simplement son attitude et son comportement au regard du contexte dont il est issu ; </a:t>
            </a:r>
            <a:br>
              <a:rPr lang="fr-FR" sz="3100" dirty="0">
                <a:latin typeface="Berlin Sans FB" panose="020E0602020502020306" pitchFamily="34" charset="77"/>
              </a:rPr>
            </a:br>
            <a:r>
              <a:rPr lang="fr-FR" sz="3100" dirty="0">
                <a:latin typeface="Berlin Sans FB" panose="020E0602020502020306" pitchFamily="34" charset="77"/>
              </a:rPr>
              <a:t>Il a vécu entre la fin du 12</a:t>
            </a:r>
            <a:r>
              <a:rPr lang="fr-FR" sz="3100" baseline="30000" dirty="0">
                <a:latin typeface="Berlin Sans FB" panose="020E0602020502020306" pitchFamily="34" charset="77"/>
              </a:rPr>
              <a:t>ème</a:t>
            </a:r>
            <a:r>
              <a:rPr lang="fr-FR" sz="3100" dirty="0">
                <a:latin typeface="Berlin Sans FB" panose="020E0602020502020306" pitchFamily="34" charset="77"/>
              </a:rPr>
              <a:t> siècle et le début du 13</a:t>
            </a:r>
            <a:r>
              <a:rPr lang="fr-FR" sz="3100" baseline="30000" dirty="0">
                <a:latin typeface="Berlin Sans FB" panose="020E0602020502020306" pitchFamily="34" charset="77"/>
              </a:rPr>
              <a:t>ème</a:t>
            </a:r>
            <a:r>
              <a:rPr lang="fr-FR" sz="3100" dirty="0">
                <a:latin typeface="Berlin Sans FB" panose="020E0602020502020306" pitchFamily="34" charset="77"/>
              </a:rPr>
              <a:t> . C'était un homme enraciné dans la dynamique de son époque. Il a étudié à l'université de </a:t>
            </a:r>
            <a:r>
              <a:rPr lang="fr-FR" sz="3100" dirty="0" err="1">
                <a:latin typeface="Berlin Sans FB" panose="020E0602020502020306" pitchFamily="34" charset="77"/>
              </a:rPr>
              <a:t>Palencia</a:t>
            </a:r>
            <a:r>
              <a:rPr lang="fr-FR" sz="3100" dirty="0">
                <a:latin typeface="Berlin Sans FB" panose="020E0602020502020306" pitchFamily="34" charset="77"/>
              </a:rPr>
              <a:t> en Espagne. </a:t>
            </a:r>
            <a:br>
              <a:rPr lang="fr-FR" sz="3100" dirty="0">
                <a:latin typeface="Berlin Sans FB" panose="020E0602020502020306" pitchFamily="34" charset="77"/>
              </a:rPr>
            </a:br>
            <a:r>
              <a:rPr lang="fr-FR" sz="3100" dirty="0">
                <a:latin typeface="Berlin Sans FB" panose="020E0602020502020306" pitchFamily="34" charset="77"/>
              </a:rPr>
              <a:t>Il n'était pas encore dominicain , il ne songeait pas encore à fonder un Ordre de prêcheurs et mendiants. À cette époque, il était chanoine . </a:t>
            </a:r>
            <a:br>
              <a:rPr lang="fr-FR" sz="3100" dirty="0">
                <a:latin typeface="Berlin Sans FB" panose="020E0602020502020306" pitchFamily="34" charset="77"/>
              </a:rPr>
            </a:br>
            <a:r>
              <a:rPr lang="fr-FR" sz="3100" dirty="0">
                <a:latin typeface="Berlin Sans FB" panose="020E0602020502020306" pitchFamily="34" charset="77"/>
              </a:rPr>
              <a:t>Mais il vit un événement qui témoigne déjà de sa sainteté et de son désir de radicalité évangélique. </a:t>
            </a:r>
            <a:br>
              <a:rPr lang="fr-FR" sz="3100" dirty="0">
                <a:latin typeface="Berlin Sans FB" panose="020E0602020502020306" pitchFamily="34" charset="77"/>
              </a:rPr>
            </a:br>
            <a:endParaRPr lang="fr-LB" sz="3100" u="sng" dirty="0"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790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1F592-848D-C94D-9BC8-2ECF91C7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03158"/>
            <a:ext cx="7135395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>
                <a:latin typeface="Berlin Sans FB" panose="020E0602020502020306" pitchFamily="34" charset="77"/>
              </a:rPr>
              <a:t>Durant une famine dans sa région, il vend ses seuls biens , ses livres pour en donner le prix à des plus pauvres qui souffrent de la faim par charité et compassion envers les plus nécessiteux que lui ! </a:t>
            </a:r>
            <a:br>
              <a:rPr lang="fr-FR" sz="3100">
                <a:latin typeface="Berlin Sans FB" panose="020E0602020502020306" pitchFamily="34" charset="77"/>
              </a:rPr>
            </a:br>
            <a:r>
              <a:rPr lang="fr-FR" sz="3100">
                <a:latin typeface="Berlin Sans FB" panose="020E0602020502020306" pitchFamily="34" charset="77"/>
              </a:rPr>
              <a:t>Sa foi et sa charité l’ont rendu capable de renoncer à lui-même pour ses prochains . </a:t>
            </a:r>
            <a:br>
              <a:rPr lang="fr-FR" sz="3100">
                <a:latin typeface="Berlin Sans FB" panose="020E0602020502020306" pitchFamily="34" charset="77"/>
              </a:rPr>
            </a:br>
            <a:endParaRPr lang="fr-LB" sz="3100"/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4C1C5CE2-5C4F-E745-98EC-AC1ACAAA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82" y="665948"/>
            <a:ext cx="38989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88686-E8CB-2342-812D-AF66B0B8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58" y="178802"/>
            <a:ext cx="11360484" cy="6500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3000" u="sng" dirty="0">
                <a:latin typeface="Berlin Sans FB" panose="020E0602020502020306" pitchFamily="34" charset="77"/>
              </a:rPr>
              <a:t>2- Cultiver l’amitié avec Dieu dans sa Parole :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Si Saint Dominique a pu discerner sa place et son rôle au sein de son siècle, s’il a pu poser un regard neuf sur son temps , c’est en raison de sa relation à Dieu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Relation qu’il a cultivé et mûrie dans son rapport à la Parole de Dieu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La Huitième manière de prier de Saint Dominique illustre de façon saisissante sa relation avec Dieu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Le Saint Père Dominique s'asseyait tranquillement, ouvrait un livre devant lui , il lisait et son esprit s’emplissait de douceur , comme s’il entendait le Seigneur lui-même lui parler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Comme s’il disputait avec un compagnon par gestes et en pensée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Il semblait auditeur tantôt, impatient tantôt, tranquille , débattre, lutter , rire et pleurer à la fois , fixer son regard et le baisser de nouveau parler silencieusement et se frapper la poitrine . </a:t>
            </a:r>
          </a:p>
        </p:txBody>
      </p:sp>
    </p:spTree>
    <p:extLst>
      <p:ext uri="{BB962C8B-B14F-4D97-AF65-F5344CB8AC3E}">
        <p14:creationId xmlns:p14="http://schemas.microsoft.com/office/powerpoint/2010/main" val="319797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794C3-271D-AD4E-A6D9-F3BB80C0C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89" y="367630"/>
            <a:ext cx="6162348" cy="64903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Saint Dominique se comportait à la manière d’un prophète passant rapidement de la lecture à la prière et de la méditation à la contemplation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Il  dialogue avec Dieu comme s’il avait une discussion de fond avec un ami intime !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 il a compris que Dieu l'établissait comme son collaborateur pour travailler son œuvre de salut : </a:t>
            </a:r>
            <a:r>
              <a:rPr lang="fr-FR" sz="3000" b="1" i="1" dirty="0">
                <a:latin typeface="Berlin Sans FB" panose="020E0602020502020306" pitchFamily="34" charset="77"/>
              </a:rPr>
              <a:t>prêcher la Bonne Nouvelle pour le salut des âmes. </a:t>
            </a:r>
            <a:endParaRPr lang="fr-FR" sz="3000" i="1" dirty="0">
              <a:latin typeface="Berlin Sans FB" panose="020E0602020502020306" pitchFamily="34" charset="77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727E8F63-4360-484C-ACDB-53E1DE0D0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12" y="367630"/>
            <a:ext cx="4785400" cy="55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ADE6E-C883-2A44-AD0E-CA0FA7BA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474"/>
            <a:ext cx="10515600" cy="5742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3000" u="sng" dirty="0">
                <a:latin typeface="Berlin Sans FB" panose="020E0602020502020306" pitchFamily="34" charset="77"/>
              </a:rPr>
              <a:t>3- chercher Dieu au moyen de l'intelligence :</a:t>
            </a:r>
            <a:endParaRPr lang="fr-FR" sz="3000" dirty="0">
              <a:latin typeface="Berlin Sans FB" panose="020E0602020502020306" pitchFamily="34" charset="77"/>
            </a:endParaRP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Pour Saint Dominique, méditer la Parole de Dieu et approfondir sa relation et sa disponibilité pour travailler avec Dieu suppose également qu’il prêche.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Pour lui et ses frères après lui ; la prière, la contemplation de la Parole doit s'accomplir dans la prédication et l'action apostolique.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En arrivant dans le Languedoc, Saint Dominique s’est très vite rendu compte que pour aider les personnes à retrouver une vie conforme aux enseignements du Christ et de l’Eglise, il fallait prêcher authentiquement la vérité. Autrement dit , il fallait dire de manière adaptée et orthodoxe qui est Dieu et ce à quoi il nous appelle . </a:t>
            </a:r>
            <a:endParaRPr lang="fr-LB" sz="3000" dirty="0"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048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766060-E59F-064F-BBD5-8C5458C3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52" y="616242"/>
            <a:ext cx="7767721" cy="56255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Le programme de vie que Saint Dominique souhaite pour ses frères est clair : l'étude pour le service de la prédication, pour défendre, soutenir et affermir la foi des croyants, pour ramener à Dieu les infidèles , et surtout, pour cultiver une amitié non seulement spirituelle, mais aussi intelligente avec Dieu 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Étudier inlassablement , chercher la vérité tout au long de notre vie pour éclairer notre foi et celle de nos prochains.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C’est une mission magnifique pour les dominicains et pour tous les chrétiens. 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66119E4-F14A-C54C-A158-2131C117A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52" y="768684"/>
            <a:ext cx="3566695" cy="47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F1EB04-6E2B-3C44-BF1B-F15DE64A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95" y="384343"/>
            <a:ext cx="10515600" cy="5826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000" u="sng" dirty="0">
                <a:latin typeface="Berlin Sans FB" panose="020E0602020502020306" pitchFamily="34" charset="77"/>
              </a:rPr>
              <a:t>4- Saint Dominique parmi ses frères :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Après sa relation avec Dieu par la prière de la Parole de Dieu et l'étude. Voyons comment Saint Dominique vivait-il au milieu de ses frères ?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En 1215 , Saint Dominique avait environ 45 ans . Sa réputation de sainteté était déjà bien établie parmi ses proches . Ses frères témoignent que Saint Dominique était tellement assidu à la prière qu’il pleure pour les pêcheurs des nuits entières dans la chapelle et puis le lendemain s'endort, mort de fatigue, en plein repas au réfectoire. </a:t>
            </a:r>
          </a:p>
          <a:p>
            <a:pPr marL="0" indent="0" algn="just">
              <a:buNone/>
            </a:pPr>
            <a:r>
              <a:rPr lang="fr-FR" sz="3000" dirty="0">
                <a:latin typeface="Berlin Sans FB" panose="020E0602020502020306" pitchFamily="34" charset="77"/>
              </a:rPr>
              <a:t>Durant l’office , Saint Dominique arpentait le milieu du chœur de l'église en allant d’un côté à l'autre des rangées de stalles pour exciter les frères à chanter plus fort les louanges et les psaumes . </a:t>
            </a:r>
          </a:p>
        </p:txBody>
      </p:sp>
    </p:spTree>
    <p:extLst>
      <p:ext uri="{BB962C8B-B14F-4D97-AF65-F5344CB8AC3E}">
        <p14:creationId xmlns:p14="http://schemas.microsoft.com/office/powerpoint/2010/main" val="22843008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14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1-Attitude de Saint Dominique face aux changements de son époque :  Le premier aspect de sa sainteté c’est tout simplement son attitude et son comportement au regard du contexte dont il est issu ;  Il a vécu entre la fin du 12ème siècle et le début du 13ème . C'était un homme enraciné dans la dynamique de son époque. Il a étudié à l'université de Palencia en Espagne.  Il n'était pas encore dominicain , il ne songeait pas encore à fonder un Ordre de prêcheurs et mendiants. À cette époque, il était chanoine .  Mais il vit un événement qui témoigne déjà de sa sainteté et de son désir de radicalité évangélique.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carelle10@icloud.com</dc:creator>
  <cp:lastModifiedBy>carelle10@icloud.com</cp:lastModifiedBy>
  <cp:revision>16</cp:revision>
  <dcterms:created xsi:type="dcterms:W3CDTF">2021-07-29T15:55:53Z</dcterms:created>
  <dcterms:modified xsi:type="dcterms:W3CDTF">2021-08-08T14:51:43Z</dcterms:modified>
</cp:coreProperties>
</file>